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 id="270" r:id="rId15"/>
    <p:sldId id="271" r:id="rId16"/>
    <p:sldId id="272" r:id="rId17"/>
    <p:sldId id="275" r:id="rId18"/>
    <p:sldId id="273"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608"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eaLnBrk="1" latinLnBrk="0" hangingPunct="1"/>
            <a:fld id="{ACDF6120-F1F0-4C60-9FE9-39AC71A9C79D}" type="datetimeFigureOut">
              <a:rPr lang="en-US" smtClean="0"/>
              <a:pPr eaLnBrk="1" latinLnBrk="0" hangingPunct="1"/>
              <a:t>6/21/2019</a:t>
            </a:fld>
            <a:endParaRPr lang="en-US" sz="1600"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EA7C8D44-3667-46F6-9772-CC52308E2A7F}" type="slidenum">
              <a:rPr kumimoji="0" lang="en-US" smtClean="0"/>
              <a:pPr eaLnBrk="1" latinLnBrk="0" hangingPunct="1"/>
              <a:t>‹#›</a:t>
            </a:fld>
            <a:endParaRPr kumimoji="0" lang="en-US" dirty="0"/>
          </a:p>
        </p:txBody>
      </p:sp>
    </p:spTree>
    <p:extLst>
      <p:ext uri="{BB962C8B-B14F-4D97-AF65-F5344CB8AC3E}">
        <p14:creationId xmlns:p14="http://schemas.microsoft.com/office/powerpoint/2010/main" val="1548999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ACDF6120-F1F0-4C60-9FE9-39AC71A9C79D}" type="datetimeFigureOut">
              <a:rPr lang="en-US" smtClean="0"/>
              <a:pPr eaLnBrk="1" latinLnBrk="0" hangingPunct="1"/>
              <a:t>6/21/2019</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EA7C8D44-3667-46F6-9772-CC52308E2A7F}" type="slidenum">
              <a:rPr kumimoji="0" lang="en-US" smtClean="0"/>
              <a:pPr eaLnBrk="1" latinLnBrk="0" hangingPunct="1"/>
              <a:t>‹#›</a:t>
            </a:fld>
            <a:endParaRPr kumimoji="0" lang="en-US"/>
          </a:p>
        </p:txBody>
      </p:sp>
    </p:spTree>
    <p:extLst>
      <p:ext uri="{BB962C8B-B14F-4D97-AF65-F5344CB8AC3E}">
        <p14:creationId xmlns:p14="http://schemas.microsoft.com/office/powerpoint/2010/main" val="791734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ACDF6120-F1F0-4C60-9FE9-39AC71A9C79D}" type="datetimeFigureOut">
              <a:rPr lang="en-US" smtClean="0"/>
              <a:pPr eaLnBrk="1" latinLnBrk="0" hangingPunct="1"/>
              <a:t>6/21/2019</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EA7C8D44-3667-46F6-9772-CC52308E2A7F}" type="slidenum">
              <a:rPr kumimoji="0" lang="en-US" smtClean="0"/>
              <a:pPr eaLnBrk="1" latinLnBrk="0" hangingPunct="1"/>
              <a:t>‹#›</a:t>
            </a:fld>
            <a:endParaRPr kumimoji="0" lang="en-US"/>
          </a:p>
        </p:txBody>
      </p:sp>
    </p:spTree>
    <p:extLst>
      <p:ext uri="{BB962C8B-B14F-4D97-AF65-F5344CB8AC3E}">
        <p14:creationId xmlns:p14="http://schemas.microsoft.com/office/powerpoint/2010/main" val="1825337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ACDF6120-F1F0-4C60-9FE9-39AC71A9C79D}" type="datetimeFigureOut">
              <a:rPr lang="en-US" smtClean="0"/>
              <a:pPr eaLnBrk="1" latinLnBrk="0" hangingPunct="1"/>
              <a:t>6/21/2019</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EA7C8D44-3667-46F6-9772-CC52308E2A7F}" type="slidenum">
              <a:rPr kumimoji="0" lang="en-US" smtClean="0"/>
              <a:pPr eaLnBrk="1" latinLnBrk="0" hangingPunct="1"/>
              <a:t>‹#›</a:t>
            </a:fld>
            <a:endParaRPr kumimoji="0" lang="en-US" dirty="0"/>
          </a:p>
        </p:txBody>
      </p:sp>
    </p:spTree>
    <p:extLst>
      <p:ext uri="{BB962C8B-B14F-4D97-AF65-F5344CB8AC3E}">
        <p14:creationId xmlns:p14="http://schemas.microsoft.com/office/powerpoint/2010/main" val="1325791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eaLnBrk="1" latinLnBrk="0" hangingPunct="1"/>
            <a:fld id="{ACDF6120-F1F0-4C60-9FE9-39AC71A9C79D}" type="datetimeFigureOut">
              <a:rPr lang="en-US" smtClean="0"/>
              <a:pPr eaLnBrk="1" latinLnBrk="0" hangingPunct="1"/>
              <a:t>6/21/2019</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EA7C8D44-3667-46F6-9772-CC52308E2A7F}" type="slidenum">
              <a:rPr kumimoji="0" lang="en-US" smtClean="0"/>
              <a:pPr eaLnBrk="1" latinLnBrk="0" hangingPunct="1"/>
              <a:t>‹#›</a:t>
            </a:fld>
            <a:endParaRPr kumimoji="0" lang="en-US" dirty="0"/>
          </a:p>
        </p:txBody>
      </p:sp>
    </p:spTree>
    <p:extLst>
      <p:ext uri="{BB962C8B-B14F-4D97-AF65-F5344CB8AC3E}">
        <p14:creationId xmlns:p14="http://schemas.microsoft.com/office/powerpoint/2010/main" val="3855078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eaLnBrk="1" latinLnBrk="0" hangingPunct="1"/>
            <a:fld id="{ACDF6120-F1F0-4C60-9FE9-39AC71A9C79D}" type="datetimeFigureOut">
              <a:rPr lang="en-US" smtClean="0"/>
              <a:pPr eaLnBrk="1" latinLnBrk="0" hangingPunct="1"/>
              <a:t>6/21/2019</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EA7C8D44-3667-46F6-9772-CC52308E2A7F}" type="slidenum">
              <a:rPr kumimoji="0" lang="en-US" smtClean="0"/>
              <a:pPr eaLnBrk="1" latinLnBrk="0" hangingPunct="1"/>
              <a:t>‹#›</a:t>
            </a:fld>
            <a:endParaRPr kumimoji="0" lang="en-US"/>
          </a:p>
        </p:txBody>
      </p:sp>
    </p:spTree>
    <p:extLst>
      <p:ext uri="{BB962C8B-B14F-4D97-AF65-F5344CB8AC3E}">
        <p14:creationId xmlns:p14="http://schemas.microsoft.com/office/powerpoint/2010/main" val="2729618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eaLnBrk="1" latinLnBrk="0" hangingPunct="1"/>
            <a:fld id="{ACDF6120-F1F0-4C60-9FE9-39AC71A9C79D}" type="datetimeFigureOut">
              <a:rPr lang="en-US" smtClean="0"/>
              <a:pPr eaLnBrk="1" latinLnBrk="0" hangingPunct="1"/>
              <a:t>6/21/2019</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EA7C8D44-3667-46F6-9772-CC52308E2A7F}" type="slidenum">
              <a:rPr kumimoji="0" lang="en-US" smtClean="0"/>
              <a:pPr eaLnBrk="1" latinLnBrk="0" hangingPunct="1"/>
              <a:t>‹#›</a:t>
            </a:fld>
            <a:endParaRPr kumimoji="0" lang="en-US"/>
          </a:p>
        </p:txBody>
      </p:sp>
    </p:spTree>
    <p:extLst>
      <p:ext uri="{BB962C8B-B14F-4D97-AF65-F5344CB8AC3E}">
        <p14:creationId xmlns:p14="http://schemas.microsoft.com/office/powerpoint/2010/main" val="2141207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eaLnBrk="1" latinLnBrk="0" hangingPunct="1"/>
            <a:fld id="{ACDF6120-F1F0-4C60-9FE9-39AC71A9C79D}" type="datetimeFigureOut">
              <a:rPr lang="en-US" smtClean="0"/>
              <a:pPr eaLnBrk="1" latinLnBrk="0" hangingPunct="1"/>
              <a:t>6/21/2019</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EA7C8D44-3667-46F6-9772-CC52308E2A7F}" type="slidenum">
              <a:rPr kumimoji="0" lang="en-US" smtClean="0"/>
              <a:pPr eaLnBrk="1" latinLnBrk="0" hangingPunct="1"/>
              <a:t>‹#›</a:t>
            </a:fld>
            <a:endParaRPr kumimoji="0" lang="en-US"/>
          </a:p>
        </p:txBody>
      </p:sp>
    </p:spTree>
    <p:extLst>
      <p:ext uri="{BB962C8B-B14F-4D97-AF65-F5344CB8AC3E}">
        <p14:creationId xmlns:p14="http://schemas.microsoft.com/office/powerpoint/2010/main" val="2902507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ACDF6120-F1F0-4C60-9FE9-39AC71A9C79D}" type="datetimeFigureOut">
              <a:rPr lang="en-US" smtClean="0"/>
              <a:pPr eaLnBrk="1" latinLnBrk="0" hangingPunct="1"/>
              <a:t>6/21/2019</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EA7C8D44-3667-46F6-9772-CC52308E2A7F}" type="slidenum">
              <a:rPr kumimoji="0" lang="en-US" smtClean="0"/>
              <a:pPr eaLnBrk="1" latinLnBrk="0" hangingPunct="1"/>
              <a:t>‹#›</a:t>
            </a:fld>
            <a:endParaRPr kumimoji="0" lang="en-US"/>
          </a:p>
        </p:txBody>
      </p:sp>
    </p:spTree>
    <p:extLst>
      <p:ext uri="{BB962C8B-B14F-4D97-AF65-F5344CB8AC3E}">
        <p14:creationId xmlns:p14="http://schemas.microsoft.com/office/powerpoint/2010/main" val="891624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eaLnBrk="1" latinLnBrk="0" hangingPunct="1"/>
            <a:fld id="{ACDF6120-F1F0-4C60-9FE9-39AC71A9C79D}" type="datetimeFigureOut">
              <a:rPr lang="en-US" smtClean="0"/>
              <a:pPr eaLnBrk="1" latinLnBrk="0" hangingPunct="1"/>
              <a:t>6/21/2019</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EA7C8D44-3667-46F6-9772-CC52308E2A7F}" type="slidenum">
              <a:rPr kumimoji="0" lang="en-US" smtClean="0"/>
              <a:pPr eaLnBrk="1" latinLnBrk="0" hangingPunct="1"/>
              <a:t>‹#›</a:t>
            </a:fld>
            <a:endParaRPr kumimoji="0" lang="en-US"/>
          </a:p>
        </p:txBody>
      </p:sp>
    </p:spTree>
    <p:extLst>
      <p:ext uri="{BB962C8B-B14F-4D97-AF65-F5344CB8AC3E}">
        <p14:creationId xmlns:p14="http://schemas.microsoft.com/office/powerpoint/2010/main" val="1775907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eaLnBrk="1" latinLnBrk="0" hangingPunct="1"/>
            <a:fld id="{ACDF6120-F1F0-4C60-9FE9-39AC71A9C79D}" type="datetimeFigureOut">
              <a:rPr lang="en-US" smtClean="0"/>
              <a:pPr eaLnBrk="1" latinLnBrk="0" hangingPunct="1"/>
              <a:t>6/21/2019</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EA7C8D44-3667-46F6-9772-CC52308E2A7F}" type="slidenum">
              <a:rPr kumimoji="0" lang="en-US" smtClean="0"/>
              <a:pPr eaLnBrk="1" latinLnBrk="0" hangingPunct="1"/>
              <a:t>‹#›</a:t>
            </a:fld>
            <a:endParaRPr kumimoji="0" lang="en-US"/>
          </a:p>
        </p:txBody>
      </p:sp>
    </p:spTree>
    <p:extLst>
      <p:ext uri="{BB962C8B-B14F-4D97-AF65-F5344CB8AC3E}">
        <p14:creationId xmlns:p14="http://schemas.microsoft.com/office/powerpoint/2010/main" val="3932526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latinLnBrk="0" hangingPunct="1"/>
            <a:fld id="{ACDF6120-F1F0-4C60-9FE9-39AC71A9C79D}" type="datetimeFigureOut">
              <a:rPr lang="en-US" smtClean="0"/>
              <a:pPr eaLnBrk="1" latinLnBrk="0" hangingPunct="1"/>
              <a:t>6/21/2019</a:t>
            </a:fld>
            <a:endParaRPr lang="en-US" sz="1400" dirty="0">
              <a:solidFill>
                <a:schemeClr val="tx2"/>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eaLnBrk="1" latinLnBrk="0" hangingPunct="1"/>
            <a:endParaRPr kumimoji="0" lang="en-US" sz="1400" dirty="0">
              <a:solidFill>
                <a:schemeClr val="tx2"/>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l" eaLnBrk="1" latinLnBrk="0" hangingPunct="1"/>
            <a:fld id="{EA7C8D44-3667-46F6-9772-CC52308E2A7F}" type="slidenum">
              <a:rPr kumimoji="0" lang="en-US" smtClean="0"/>
              <a:pPr algn="l" eaLnBrk="1" latinLnBrk="0" hangingPunct="1"/>
              <a:t>‹#›</a:t>
            </a:fld>
            <a:endParaRPr kumimoji="0" lang="en-US" sz="1600" dirty="0">
              <a:solidFill>
                <a:schemeClr val="tx2"/>
              </a:solidFill>
            </a:endParaRPr>
          </a:p>
        </p:txBody>
      </p:sp>
    </p:spTree>
    <p:extLst>
      <p:ext uri="{BB962C8B-B14F-4D97-AF65-F5344CB8AC3E}">
        <p14:creationId xmlns:p14="http://schemas.microsoft.com/office/powerpoint/2010/main" val="41894582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esnanterre.comiti-sport.fr/"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nanterregym.fr/documents/" TargetMode="External"/><Relationship Id="rId1" Type="http://schemas.openxmlformats.org/officeDocument/2006/relationships/slideLayout" Target="../slideLayouts/slideLayout4.xml"/><Relationship Id="rId4" Type="http://schemas.openxmlformats.org/officeDocument/2006/relationships/image" Target="../media/image23.gif"/></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mailto:info@nanterregym.fr" TargetMode="Externa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FR" dirty="0" smtClean="0"/>
              <a:t>Bienvenue sur COMITI pour la section Gym Sportive</a:t>
            </a:r>
            <a:endParaRPr lang="fr-FR" dirty="0"/>
          </a:p>
        </p:txBody>
      </p:sp>
      <p:sp>
        <p:nvSpPr>
          <p:cNvPr id="3" name="Subtitle 2"/>
          <p:cNvSpPr>
            <a:spLocks noGrp="1"/>
          </p:cNvSpPr>
          <p:nvPr>
            <p:ph type="subTitle" idx="1"/>
          </p:nvPr>
        </p:nvSpPr>
        <p:spPr/>
        <p:txBody>
          <a:bodyPr/>
          <a:lstStyle/>
          <a:p>
            <a:r>
              <a:rPr lang="fr-FR" dirty="0" smtClean="0">
                <a:hlinkClick r:id="rId2"/>
              </a:rPr>
              <a:t>https://esnanterre.comiti-sport.fr/</a:t>
            </a:r>
            <a:endParaRPr lang="fr-FR"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52400"/>
            <a:ext cx="1828800" cy="1828800"/>
          </a:xfrm>
          <a:prstGeom prst="rect">
            <a:avLst/>
          </a:prstGeom>
        </p:spPr>
      </p:pic>
      <p:pic>
        <p:nvPicPr>
          <p:cNvPr id="1026" name="Picture 2" descr="ES Nanterre - Entente sportive de Nanter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152400"/>
            <a:ext cx="1304925" cy="1476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07674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smtClean="0"/>
              <a:t>Vous êtes prêts pour vous inscrire à la Gym!</a:t>
            </a:r>
            <a:endParaRPr lang="fr-FR" dirty="0"/>
          </a:p>
        </p:txBody>
      </p:sp>
      <p:pic>
        <p:nvPicPr>
          <p:cNvPr id="9218"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457200" y="2753476"/>
            <a:ext cx="4038600" cy="2219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3"/>
          <p:cNvSpPr>
            <a:spLocks noGrp="1"/>
          </p:cNvSpPr>
          <p:nvPr>
            <p:ph sz="half" idx="2"/>
          </p:nvPr>
        </p:nvSpPr>
        <p:spPr>
          <a:xfrm>
            <a:off x="4648200" y="1600200"/>
            <a:ext cx="4038600" cy="4800600"/>
          </a:xfrm>
        </p:spPr>
        <p:txBody>
          <a:bodyPr>
            <a:normAutofit fontScale="55000" lnSpcReduction="20000"/>
          </a:bodyPr>
          <a:lstStyle/>
          <a:p>
            <a:r>
              <a:rPr lang="fr-FR" dirty="0" smtClean="0"/>
              <a:t>Ouvrez le menu déroulant pour choisir une activité parmi:</a:t>
            </a:r>
          </a:p>
          <a:p>
            <a:pPr lvl="1"/>
            <a:r>
              <a:rPr lang="fr-FR" b="1" dirty="0" smtClean="0">
                <a:solidFill>
                  <a:srgbClr val="0070C0"/>
                </a:solidFill>
              </a:rPr>
              <a:t>Baby Gym </a:t>
            </a:r>
            <a:r>
              <a:rPr lang="fr-FR" dirty="0" smtClean="0"/>
              <a:t>pour tous les enfants nés entre le 1er janvier </a:t>
            </a:r>
            <a:r>
              <a:rPr lang="fr-FR" b="1" dirty="0" smtClean="0">
                <a:solidFill>
                  <a:srgbClr val="0070C0"/>
                </a:solidFill>
              </a:rPr>
              <a:t>2017</a:t>
            </a:r>
            <a:r>
              <a:rPr lang="fr-FR" dirty="0" smtClean="0"/>
              <a:t> et le 31 décembre </a:t>
            </a:r>
            <a:r>
              <a:rPr lang="fr-FR" b="1" dirty="0" smtClean="0">
                <a:solidFill>
                  <a:srgbClr val="0070C0"/>
                </a:solidFill>
              </a:rPr>
              <a:t>2014</a:t>
            </a:r>
          </a:p>
          <a:p>
            <a:pPr lvl="1"/>
            <a:r>
              <a:rPr lang="fr-FR" b="1" dirty="0" smtClean="0">
                <a:solidFill>
                  <a:srgbClr val="0070C0"/>
                </a:solidFill>
              </a:rPr>
              <a:t>Ecole de Gymnastique Masculine </a:t>
            </a:r>
            <a:r>
              <a:rPr lang="fr-FR" dirty="0" smtClean="0"/>
              <a:t>pour tous les Garçons nés entre le 1er janvier </a:t>
            </a:r>
            <a:r>
              <a:rPr lang="fr-FR" b="1" dirty="0" smtClean="0">
                <a:solidFill>
                  <a:srgbClr val="0070C0"/>
                </a:solidFill>
              </a:rPr>
              <a:t>2002</a:t>
            </a:r>
            <a:r>
              <a:rPr lang="fr-FR" dirty="0" smtClean="0">
                <a:solidFill>
                  <a:srgbClr val="0070C0"/>
                </a:solidFill>
              </a:rPr>
              <a:t> </a:t>
            </a:r>
            <a:r>
              <a:rPr lang="fr-FR" dirty="0" smtClean="0"/>
              <a:t>et le 31 décembre </a:t>
            </a:r>
            <a:r>
              <a:rPr lang="fr-FR" b="1" dirty="0" smtClean="0">
                <a:solidFill>
                  <a:srgbClr val="0070C0"/>
                </a:solidFill>
              </a:rPr>
              <a:t>2013</a:t>
            </a:r>
          </a:p>
          <a:p>
            <a:pPr lvl="1"/>
            <a:r>
              <a:rPr lang="fr-FR" b="1" dirty="0" smtClean="0">
                <a:solidFill>
                  <a:srgbClr val="0070C0"/>
                </a:solidFill>
              </a:rPr>
              <a:t>Ecole de Gymnastique Féminine</a:t>
            </a:r>
            <a:r>
              <a:rPr lang="fr-FR" dirty="0" smtClean="0"/>
              <a:t> pour toutes les Filles nées entre le 1er janvier </a:t>
            </a:r>
            <a:r>
              <a:rPr lang="fr-FR" b="1" dirty="0" smtClean="0">
                <a:solidFill>
                  <a:srgbClr val="0070C0"/>
                </a:solidFill>
              </a:rPr>
              <a:t>2002</a:t>
            </a:r>
            <a:r>
              <a:rPr lang="fr-FR" dirty="0" smtClean="0"/>
              <a:t> et le 31 décembre </a:t>
            </a:r>
            <a:r>
              <a:rPr lang="fr-FR" b="1" dirty="0" smtClean="0">
                <a:solidFill>
                  <a:srgbClr val="0070C0"/>
                </a:solidFill>
              </a:rPr>
              <a:t>2013</a:t>
            </a:r>
          </a:p>
          <a:p>
            <a:pPr lvl="1"/>
            <a:r>
              <a:rPr lang="fr-FR" b="1" dirty="0" smtClean="0">
                <a:solidFill>
                  <a:srgbClr val="0070C0"/>
                </a:solidFill>
              </a:rPr>
              <a:t>Gymnastique Adulte </a:t>
            </a:r>
            <a:r>
              <a:rPr lang="fr-FR" dirty="0" smtClean="0"/>
              <a:t>pour tous les hommes et toutes les femmes nés après le 1er janvier </a:t>
            </a:r>
            <a:r>
              <a:rPr lang="fr-FR" b="1" dirty="0" smtClean="0">
                <a:solidFill>
                  <a:srgbClr val="0070C0"/>
                </a:solidFill>
              </a:rPr>
              <a:t>2001</a:t>
            </a:r>
          </a:p>
          <a:p>
            <a:pPr lvl="1"/>
            <a:r>
              <a:rPr lang="fr-FR" b="1" dirty="0" smtClean="0">
                <a:solidFill>
                  <a:srgbClr val="0070C0"/>
                </a:solidFill>
              </a:rPr>
              <a:t>Fitness</a:t>
            </a:r>
            <a:r>
              <a:rPr lang="fr-FR" dirty="0" smtClean="0"/>
              <a:t> pour toute personne de </a:t>
            </a:r>
            <a:r>
              <a:rPr lang="fr-FR" b="1" dirty="0" smtClean="0">
                <a:solidFill>
                  <a:srgbClr val="0070C0"/>
                </a:solidFill>
              </a:rPr>
              <a:t>plus de 16 ans</a:t>
            </a:r>
          </a:p>
          <a:p>
            <a:pPr lvl="1"/>
            <a:endParaRPr lang="fr-FR" b="1" dirty="0" smtClean="0">
              <a:solidFill>
                <a:srgbClr val="0070C0"/>
              </a:solidFill>
            </a:endParaRPr>
          </a:p>
          <a:p>
            <a:pPr algn="just"/>
            <a:r>
              <a:rPr lang="fr-FR" dirty="0" smtClean="0">
                <a:solidFill>
                  <a:srgbClr val="FF0000"/>
                </a:solidFill>
              </a:rPr>
              <a:t>ATTENTION: les sections Compétition Masculine et Féminine sont EXCLUSIVEMENT réservées aux gymnastes sélectionnés par les entraîneurs. Les parents ont été notifiés par mail. Toute tentative d’inscription dans ces groupes qui n’aura pas été préalablement validée par le référent technique sera systématiquement refusée (Ne forcez pas: vous risqueriez de ne plus avoir de place en Ecole de gym une fois le dossier refusé)</a:t>
            </a:r>
            <a:endParaRPr lang="fr-FR" dirty="0">
              <a:solidFill>
                <a:srgbClr val="FF0000"/>
              </a:solidFill>
            </a:endParaRP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447800"/>
            <a:ext cx="2940605" cy="957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5" name="Picture 9" descr="C:\Users\sga\AppData\Local\Microsoft\Windows\Temporary Internet Files\Content.IE5\0PTDS29M\angry-smiley[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2399" y="5334000"/>
            <a:ext cx="1009951" cy="1009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7289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smtClean="0"/>
              <a:t>Exemple pour la Baby Gym</a:t>
            </a:r>
            <a:endParaRPr lang="fr-FR" dirty="0"/>
          </a:p>
        </p:txBody>
      </p:sp>
      <p:sp>
        <p:nvSpPr>
          <p:cNvPr id="4" name="Content Placeholder 3"/>
          <p:cNvSpPr>
            <a:spLocks noGrp="1"/>
          </p:cNvSpPr>
          <p:nvPr>
            <p:ph sz="half" idx="2"/>
          </p:nvPr>
        </p:nvSpPr>
        <p:spPr>
          <a:xfrm>
            <a:off x="4648200" y="1600200"/>
            <a:ext cx="4038600" cy="4800600"/>
          </a:xfrm>
        </p:spPr>
        <p:txBody>
          <a:bodyPr>
            <a:normAutofit fontScale="85000" lnSpcReduction="20000"/>
          </a:bodyPr>
          <a:lstStyle/>
          <a:p>
            <a:r>
              <a:rPr lang="fr-FR" dirty="0" smtClean="0"/>
              <a:t>Choisissez parmi toutes les offres proposées en fonction de l’année de naissance de votre enfant et dans le cas où il y a plusieurs créneaux possibles, choisissez le jour et l’horaire qui vous intéressent.</a:t>
            </a:r>
          </a:p>
          <a:p>
            <a:r>
              <a:rPr lang="fr-FR" dirty="0" smtClean="0">
                <a:solidFill>
                  <a:srgbClr val="FF0000"/>
                </a:solidFill>
              </a:rPr>
              <a:t>Attention à bien respecter l’année de naissance de l’enfant sinon vous serez bloqué.</a:t>
            </a:r>
            <a:endParaRPr lang="fr-FR" dirty="0" smtClean="0"/>
          </a:p>
          <a:p>
            <a:r>
              <a:rPr lang="fr-FR" dirty="0" smtClean="0"/>
              <a:t>Cliquer sur le bouton Inscription</a:t>
            </a:r>
            <a:endParaRPr lang="fr-FR" dirty="0"/>
          </a:p>
        </p:txBody>
      </p:sp>
      <p:pic>
        <p:nvPicPr>
          <p:cNvPr id="10242"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309577"/>
            <a:ext cx="4038600" cy="3107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val 8"/>
          <p:cNvSpPr/>
          <p:nvPr/>
        </p:nvSpPr>
        <p:spPr>
          <a:xfrm>
            <a:off x="2332892" y="5029200"/>
            <a:ext cx="1524000" cy="457200"/>
          </a:xfrm>
          <a:prstGeom prst="ellipse">
            <a:avLst/>
          </a:prstGeom>
          <a:noFill/>
          <a:ln w="76200">
            <a:solidFill>
              <a:srgbClr val="FFFF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dirty="0"/>
          </a:p>
        </p:txBody>
      </p:sp>
      <p:pic>
        <p:nvPicPr>
          <p:cNvPr id="10244" name="Picture 4" descr="C:\Users\sga\AppData\Local\Microsoft\Windows\Temporary Internet Files\Content.IE5\0PTDS29M\Panneau_attention_large[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0114" y="4648200"/>
            <a:ext cx="1026301"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3456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smtClean="0"/>
              <a:t>Exemple pour la Gym Adulte</a:t>
            </a:r>
            <a:endParaRPr lang="fr-FR" dirty="0"/>
          </a:p>
        </p:txBody>
      </p:sp>
      <p:sp>
        <p:nvSpPr>
          <p:cNvPr id="4" name="Content Placeholder 3"/>
          <p:cNvSpPr>
            <a:spLocks noGrp="1"/>
          </p:cNvSpPr>
          <p:nvPr>
            <p:ph sz="half" idx="2"/>
          </p:nvPr>
        </p:nvSpPr>
        <p:spPr>
          <a:xfrm>
            <a:off x="4648200" y="1600200"/>
            <a:ext cx="4038600" cy="4800600"/>
          </a:xfrm>
        </p:spPr>
        <p:txBody>
          <a:bodyPr>
            <a:normAutofit/>
          </a:bodyPr>
          <a:lstStyle/>
          <a:p>
            <a:r>
              <a:rPr lang="fr-FR" dirty="0" smtClean="0"/>
              <a:t>Je choisis l’offre Gymnastique Adulte le lundi de 20h00 à 22h00.</a:t>
            </a:r>
          </a:p>
          <a:p>
            <a:r>
              <a:rPr lang="fr-FR" dirty="0" smtClean="0"/>
              <a:t>Il reste 12 places disponibles.</a:t>
            </a:r>
          </a:p>
          <a:p>
            <a:r>
              <a:rPr lang="fr-FR" dirty="0" smtClean="0"/>
              <a:t>Je clique sur Inscription</a:t>
            </a:r>
            <a:endParaRPr lang="fr-FR" dirty="0"/>
          </a:p>
        </p:txBody>
      </p:sp>
      <p:pic>
        <p:nvPicPr>
          <p:cNvPr id="11266"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224536"/>
            <a:ext cx="4038600" cy="3277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Oval 12"/>
          <p:cNvSpPr/>
          <p:nvPr/>
        </p:nvSpPr>
        <p:spPr>
          <a:xfrm>
            <a:off x="2362200" y="5105400"/>
            <a:ext cx="1524000" cy="457200"/>
          </a:xfrm>
          <a:prstGeom prst="ellipse">
            <a:avLst/>
          </a:prstGeom>
          <a:noFill/>
          <a:ln w="76200">
            <a:solidFill>
              <a:srgbClr val="FFFF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dirty="0"/>
          </a:p>
        </p:txBody>
      </p:sp>
    </p:spTree>
    <p:extLst>
      <p:ext uri="{BB962C8B-B14F-4D97-AF65-F5344CB8AC3E}">
        <p14:creationId xmlns:p14="http://schemas.microsoft.com/office/powerpoint/2010/main" val="1275579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smtClean="0"/>
              <a:t>Exemple (suite)</a:t>
            </a:r>
            <a:endParaRPr lang="fr-FR" dirty="0"/>
          </a:p>
        </p:txBody>
      </p:sp>
      <p:sp>
        <p:nvSpPr>
          <p:cNvPr id="4" name="Content Placeholder 3"/>
          <p:cNvSpPr>
            <a:spLocks noGrp="1"/>
          </p:cNvSpPr>
          <p:nvPr>
            <p:ph sz="half" idx="2"/>
          </p:nvPr>
        </p:nvSpPr>
        <p:spPr>
          <a:xfrm>
            <a:off x="4648200" y="1600200"/>
            <a:ext cx="4038600" cy="4800600"/>
          </a:xfrm>
        </p:spPr>
        <p:txBody>
          <a:bodyPr>
            <a:normAutofit/>
          </a:bodyPr>
          <a:lstStyle/>
          <a:p>
            <a:r>
              <a:rPr lang="fr-FR" dirty="0" smtClean="0"/>
              <a:t>Je choisis le membre de la famille que je souhaite inscrire.</a:t>
            </a:r>
          </a:p>
          <a:p>
            <a:r>
              <a:rPr lang="fr-FR" dirty="0" smtClean="0"/>
              <a:t>Si le message « Non accessible » est affiché, c’est que l’offre n’est pas valable pour cet adhérent (problème d’âge)</a:t>
            </a:r>
            <a:endParaRPr lang="fr-FR" dirty="0"/>
          </a:p>
        </p:txBody>
      </p:sp>
      <p:pic>
        <p:nvPicPr>
          <p:cNvPr id="11" name="Picture 3"/>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57200" y="2626026"/>
            <a:ext cx="4038600" cy="2474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Oval 11"/>
          <p:cNvSpPr/>
          <p:nvPr/>
        </p:nvSpPr>
        <p:spPr>
          <a:xfrm>
            <a:off x="3124200" y="3200400"/>
            <a:ext cx="1524000" cy="457200"/>
          </a:xfrm>
          <a:prstGeom prst="ellipse">
            <a:avLst/>
          </a:prstGeom>
          <a:noFill/>
          <a:ln w="76200">
            <a:solidFill>
              <a:srgbClr val="FFFF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dirty="0"/>
          </a:p>
        </p:txBody>
      </p:sp>
      <p:sp>
        <p:nvSpPr>
          <p:cNvPr id="10" name="Rectangle 9"/>
          <p:cNvSpPr/>
          <p:nvPr/>
        </p:nvSpPr>
        <p:spPr>
          <a:xfrm>
            <a:off x="1143000" y="3810000"/>
            <a:ext cx="609600" cy="30480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fr-FR" dirty="0" err="1" smtClean="0"/>
              <a:t>yyy</a:t>
            </a:r>
            <a:endParaRPr lang="fr-FR" dirty="0"/>
          </a:p>
        </p:txBody>
      </p:sp>
      <p:sp>
        <p:nvSpPr>
          <p:cNvPr id="19" name="Rectangle 18"/>
          <p:cNvSpPr/>
          <p:nvPr/>
        </p:nvSpPr>
        <p:spPr>
          <a:xfrm>
            <a:off x="1143000" y="3179885"/>
            <a:ext cx="609600" cy="30480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fr-FR" dirty="0" smtClean="0"/>
              <a:t>xxx</a:t>
            </a:r>
            <a:endParaRPr lang="fr-FR" dirty="0"/>
          </a:p>
        </p:txBody>
      </p:sp>
    </p:spTree>
    <p:extLst>
      <p:ext uri="{BB962C8B-B14F-4D97-AF65-F5344CB8AC3E}">
        <p14:creationId xmlns:p14="http://schemas.microsoft.com/office/powerpoint/2010/main" val="17861256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smtClean="0"/>
              <a:t>Exemple (suite)</a:t>
            </a:r>
            <a:endParaRPr lang="fr-FR" dirty="0"/>
          </a:p>
        </p:txBody>
      </p:sp>
      <p:sp>
        <p:nvSpPr>
          <p:cNvPr id="4" name="Content Placeholder 3"/>
          <p:cNvSpPr>
            <a:spLocks noGrp="1"/>
          </p:cNvSpPr>
          <p:nvPr>
            <p:ph sz="half" idx="2"/>
          </p:nvPr>
        </p:nvSpPr>
        <p:spPr>
          <a:xfrm>
            <a:off x="4648200" y="1600200"/>
            <a:ext cx="3581400" cy="4800600"/>
          </a:xfrm>
        </p:spPr>
        <p:txBody>
          <a:bodyPr>
            <a:normAutofit fontScale="62500" lnSpcReduction="20000"/>
          </a:bodyPr>
          <a:lstStyle/>
          <a:p>
            <a:r>
              <a:rPr lang="fr-FR" dirty="0" smtClean="0"/>
              <a:t>Je prends connaissance des informations du formulaire et je réponds aux questions.</a:t>
            </a:r>
          </a:p>
          <a:p>
            <a:r>
              <a:rPr lang="fr-FR" dirty="0" smtClean="0">
                <a:solidFill>
                  <a:srgbClr val="FF0000"/>
                </a:solidFill>
              </a:rPr>
              <a:t>Vous devez impérativement lire le règlement intérieur de la section (</a:t>
            </a:r>
            <a:r>
              <a:rPr lang="fr-FR" dirty="0" smtClean="0">
                <a:hlinkClick r:id="rId2"/>
              </a:rPr>
              <a:t>http://www.nanterregym.fr/documents/</a:t>
            </a:r>
            <a:r>
              <a:rPr lang="fr-FR" dirty="0" smtClean="0">
                <a:solidFill>
                  <a:srgbClr val="FF0000"/>
                </a:solidFill>
              </a:rPr>
              <a:t>) et vous engagez à fournir un certificat médical.</a:t>
            </a:r>
          </a:p>
          <a:p>
            <a:endParaRPr lang="fr-FR" dirty="0" smtClean="0"/>
          </a:p>
          <a:p>
            <a:r>
              <a:rPr lang="fr-FR" dirty="0" smtClean="0"/>
              <a:t>La question sur les anciens adhérents permettra de filtrer les dossiers pour leur donner la priorité. </a:t>
            </a:r>
            <a:r>
              <a:rPr lang="fr-FR" u="sng" dirty="0" smtClean="0"/>
              <a:t>Ne trichez pas</a:t>
            </a:r>
            <a:r>
              <a:rPr lang="fr-FR" dirty="0" smtClean="0"/>
              <a:t>: nous le saurons! Tous les dossiers passent en validation manuelle et nous allons regarder le listing de cette saison pour valider ou refuser les dossiers.</a:t>
            </a:r>
            <a:endParaRPr lang="fr-FR" dirty="0"/>
          </a:p>
        </p:txBody>
      </p:sp>
      <p:pic>
        <p:nvPicPr>
          <p:cNvPr id="11" name="Picture 4"/>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652231" y="1600200"/>
            <a:ext cx="3648537"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Oval 11"/>
          <p:cNvSpPr/>
          <p:nvPr/>
        </p:nvSpPr>
        <p:spPr>
          <a:xfrm>
            <a:off x="3408485" y="5588977"/>
            <a:ext cx="762000" cy="381000"/>
          </a:xfrm>
          <a:prstGeom prst="ellipse">
            <a:avLst/>
          </a:prstGeom>
          <a:noFill/>
          <a:ln w="76200">
            <a:solidFill>
              <a:srgbClr val="FFFF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dirty="0"/>
          </a:p>
        </p:txBody>
      </p:sp>
      <p:pic>
        <p:nvPicPr>
          <p:cNvPr id="13315" name="Picture 3" descr="C:\Users\sga\AppData\Local\Microsoft\Windows\Temporary Internet Files\Content.IE5\0VFUF617\Misscalimero138687101939_gros[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93880" y="4286250"/>
            <a:ext cx="633413" cy="14287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96610" y="3367385"/>
            <a:ext cx="2893228" cy="923330"/>
          </a:xfrm>
          <a:prstGeom prst="rect">
            <a:avLst/>
          </a:prstGeom>
          <a:noFill/>
        </p:spPr>
        <p:txBody>
          <a:bodyPr wrap="none" lIns="91440" tIns="45720" rIns="91440" bIns="45720">
            <a:spAutoFit/>
            <a:scene3d>
              <a:camera prst="perspectiveContrastingRightFacing"/>
              <a:lightRig rig="threePt" dir="t"/>
            </a:scene3d>
          </a:bodyPr>
          <a:lstStyle/>
          <a:p>
            <a:pPr algn="ctr"/>
            <a:r>
              <a:rPr lang="fr-FR"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Exemple</a:t>
            </a:r>
            <a:endParaRPr lang="fr-FR"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1786125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smtClean="0"/>
              <a:t>Exemple (suite)</a:t>
            </a:r>
            <a:endParaRPr lang="fr-FR" dirty="0"/>
          </a:p>
        </p:txBody>
      </p:sp>
      <p:sp>
        <p:nvSpPr>
          <p:cNvPr id="4" name="Content Placeholder 3"/>
          <p:cNvSpPr>
            <a:spLocks noGrp="1"/>
          </p:cNvSpPr>
          <p:nvPr>
            <p:ph sz="half" idx="2"/>
          </p:nvPr>
        </p:nvSpPr>
        <p:spPr>
          <a:xfrm>
            <a:off x="4648200" y="1600200"/>
            <a:ext cx="4038600" cy="4800600"/>
          </a:xfrm>
        </p:spPr>
        <p:txBody>
          <a:bodyPr>
            <a:normAutofit fontScale="77500" lnSpcReduction="20000"/>
          </a:bodyPr>
          <a:lstStyle/>
          <a:p>
            <a:r>
              <a:rPr lang="fr-FR" dirty="0" smtClean="0"/>
              <a:t>Une fois le formulaire rempli, vous accédez au panier, vous pouvez </a:t>
            </a:r>
            <a:r>
              <a:rPr lang="fr-FR" dirty="0" smtClean="0">
                <a:solidFill>
                  <a:srgbClr val="0070C0"/>
                </a:solidFill>
              </a:rPr>
              <a:t>ajouter une nouvelle inscription</a:t>
            </a:r>
            <a:r>
              <a:rPr lang="fr-FR" dirty="0" smtClean="0"/>
              <a:t> ou </a:t>
            </a:r>
            <a:r>
              <a:rPr lang="fr-FR" dirty="0" smtClean="0">
                <a:solidFill>
                  <a:srgbClr val="0070C0"/>
                </a:solidFill>
              </a:rPr>
              <a:t>valider le panier </a:t>
            </a:r>
            <a:r>
              <a:rPr lang="fr-FR" dirty="0" smtClean="0"/>
              <a:t>en cliquant sur la case « J’accepte le règlement intérieur (obligatoire) » puis sur Payer.</a:t>
            </a:r>
          </a:p>
          <a:p>
            <a:r>
              <a:rPr lang="fr-FR" dirty="0" smtClean="0">
                <a:solidFill>
                  <a:srgbClr val="FF0000"/>
                </a:solidFill>
              </a:rPr>
              <a:t>ATTENTION: il n’y a pas de paiement en ligne. On ne vous demandera pas le numéro de CB! C’est juste le bouton de validation qui s’appelle Payer. C’est en fait un bouton de validation d’inscription.</a:t>
            </a:r>
            <a:endParaRPr lang="fr-FR" dirty="0">
              <a:solidFill>
                <a:srgbClr val="FF0000"/>
              </a:solidFill>
            </a:endParaRPr>
          </a:p>
        </p:txBody>
      </p:sp>
      <p:pic>
        <p:nvPicPr>
          <p:cNvPr id="11" name="Picture 5"/>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610384"/>
            <a:ext cx="4038600" cy="2505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Oval 11"/>
          <p:cNvSpPr/>
          <p:nvPr/>
        </p:nvSpPr>
        <p:spPr>
          <a:xfrm>
            <a:off x="2133600" y="4797669"/>
            <a:ext cx="762000" cy="381000"/>
          </a:xfrm>
          <a:prstGeom prst="ellipse">
            <a:avLst/>
          </a:prstGeom>
          <a:noFill/>
          <a:ln w="76200">
            <a:solidFill>
              <a:srgbClr val="FFFF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dirty="0"/>
          </a:p>
        </p:txBody>
      </p:sp>
      <p:sp>
        <p:nvSpPr>
          <p:cNvPr id="13" name="Oval 12"/>
          <p:cNvSpPr/>
          <p:nvPr/>
        </p:nvSpPr>
        <p:spPr>
          <a:xfrm>
            <a:off x="1905000" y="3352800"/>
            <a:ext cx="1219200" cy="381000"/>
          </a:xfrm>
          <a:prstGeom prst="ellipse">
            <a:avLst/>
          </a:prstGeom>
          <a:noFill/>
          <a:ln w="76200">
            <a:solidFill>
              <a:srgbClr val="FFFF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dirty="0"/>
          </a:p>
        </p:txBody>
      </p:sp>
      <p:pic>
        <p:nvPicPr>
          <p:cNvPr id="12290" name="Picture 2" descr="C:\Users\sga\AppData\Local\Microsoft\Windows\Temporary Internet Files\Content.IE5\0PTDS29M\H2g2-illustration-pasdepanique.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2400" y="5322277"/>
            <a:ext cx="12700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C:\Users\sga\AppData\Local\Microsoft\Windows\Temporary Internet Files\Content.IE5\BS3W176E\fearr[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0" y="4480645"/>
            <a:ext cx="1752600" cy="1015048"/>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3997569" y="3068515"/>
            <a:ext cx="381000" cy="15240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fr-FR" sz="1100" dirty="0" smtClean="0"/>
              <a:t>xxx</a:t>
            </a:r>
            <a:endParaRPr lang="fr-FR" sz="1100" dirty="0"/>
          </a:p>
        </p:txBody>
      </p:sp>
    </p:spTree>
    <p:extLst>
      <p:ext uri="{BB962C8B-B14F-4D97-AF65-F5344CB8AC3E}">
        <p14:creationId xmlns:p14="http://schemas.microsoft.com/office/powerpoint/2010/main" val="1786125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smtClean="0"/>
              <a:t>Exemple (suite)</a:t>
            </a:r>
            <a:endParaRPr lang="fr-FR" dirty="0"/>
          </a:p>
        </p:txBody>
      </p:sp>
      <p:sp>
        <p:nvSpPr>
          <p:cNvPr id="4" name="Content Placeholder 3"/>
          <p:cNvSpPr>
            <a:spLocks noGrp="1"/>
          </p:cNvSpPr>
          <p:nvPr>
            <p:ph sz="half" idx="2"/>
          </p:nvPr>
        </p:nvSpPr>
        <p:spPr>
          <a:xfrm>
            <a:off x="4648200" y="1600200"/>
            <a:ext cx="4038600" cy="4800600"/>
          </a:xfrm>
        </p:spPr>
        <p:txBody>
          <a:bodyPr>
            <a:normAutofit fontScale="77500" lnSpcReduction="20000"/>
          </a:bodyPr>
          <a:lstStyle/>
          <a:p>
            <a:r>
              <a:rPr lang="fr-FR" dirty="0" smtClean="0"/>
              <a:t>Votre inscription est presque finie</a:t>
            </a:r>
          </a:p>
          <a:p>
            <a:r>
              <a:rPr lang="fr-FR" dirty="0" smtClean="0"/>
              <a:t>Vous allez recevoir un mail de confirmation. </a:t>
            </a:r>
            <a:r>
              <a:rPr lang="fr-FR" dirty="0" smtClean="0">
                <a:solidFill>
                  <a:srgbClr val="FF0000"/>
                </a:solidFill>
              </a:rPr>
              <a:t>Regardez dans les Spams ou Courrier indésirable si vous ne le trouvez pas</a:t>
            </a:r>
          </a:p>
          <a:p>
            <a:r>
              <a:rPr lang="fr-FR" b="1" dirty="0" smtClean="0">
                <a:solidFill>
                  <a:srgbClr val="0070C0"/>
                </a:solidFill>
              </a:rPr>
              <a:t>Encore un petit effort</a:t>
            </a:r>
          </a:p>
          <a:p>
            <a:r>
              <a:rPr lang="fr-FR" dirty="0" smtClean="0"/>
              <a:t>Il faut maintenant adresser votre règlement à l’ESN:</a:t>
            </a:r>
          </a:p>
          <a:p>
            <a:pPr lvl="1"/>
            <a:r>
              <a:rPr lang="fr-FR" dirty="0" smtClean="0"/>
              <a:t>Soit en passant les voir</a:t>
            </a:r>
          </a:p>
          <a:p>
            <a:pPr lvl="1"/>
            <a:r>
              <a:rPr lang="fr-FR" dirty="0" smtClean="0"/>
              <a:t>Soit en envoyant un courrier</a:t>
            </a:r>
          </a:p>
          <a:p>
            <a:pPr marL="0" indent="0">
              <a:buNone/>
            </a:pPr>
            <a:endParaRPr lang="fr-FR" dirty="0" smtClean="0"/>
          </a:p>
          <a:p>
            <a:pPr marL="0" indent="0">
              <a:buNone/>
            </a:pPr>
            <a:r>
              <a:rPr lang="fr-FR" dirty="0" smtClean="0"/>
              <a:t>14 </a:t>
            </a:r>
            <a:r>
              <a:rPr lang="fr-FR" dirty="0"/>
              <a:t>AVENUE DU MARECHAL JOFFRE </a:t>
            </a:r>
            <a:r>
              <a:rPr lang="fr-FR" dirty="0" smtClean="0"/>
              <a:t/>
            </a:r>
            <a:br>
              <a:rPr lang="fr-FR" dirty="0" smtClean="0"/>
            </a:br>
            <a:r>
              <a:rPr lang="fr-FR" dirty="0"/>
              <a:t>92000 NANTERRE</a:t>
            </a:r>
          </a:p>
        </p:txBody>
      </p:sp>
      <p:pic>
        <p:nvPicPr>
          <p:cNvPr id="11" name="Picture 6"/>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57200" y="1681656"/>
            <a:ext cx="4038600" cy="1671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8" name="Picture 2" descr="C:\Users\sga\AppData\Local\Microsoft\Windows\Temporary Internet Files\Content.IE5\BS3W176E\phew[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9963" y="3429000"/>
            <a:ext cx="124918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599" y="5181600"/>
            <a:ext cx="4350543"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39501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smtClean="0"/>
              <a:t>Règlement</a:t>
            </a:r>
            <a:endParaRPr lang="fr-FR" dirty="0"/>
          </a:p>
        </p:txBody>
      </p:sp>
      <p:sp>
        <p:nvSpPr>
          <p:cNvPr id="5" name="Content Placeholder 4"/>
          <p:cNvSpPr>
            <a:spLocks noGrp="1"/>
          </p:cNvSpPr>
          <p:nvPr>
            <p:ph sz="half" idx="1"/>
          </p:nvPr>
        </p:nvSpPr>
        <p:spPr/>
        <p:txBody>
          <a:bodyPr>
            <a:normAutofit fontScale="85000" lnSpcReduction="20000"/>
          </a:bodyPr>
          <a:lstStyle/>
          <a:p>
            <a:r>
              <a:rPr lang="fr-FR" dirty="0" smtClean="0"/>
              <a:t>Vous pouvez régler comme les années précédentes:</a:t>
            </a:r>
          </a:p>
          <a:p>
            <a:pPr lvl="1"/>
            <a:r>
              <a:rPr lang="fr-FR" dirty="0" smtClean="0"/>
              <a:t>Par chèque (de 1 à 4 max)</a:t>
            </a:r>
          </a:p>
          <a:p>
            <a:pPr lvl="1"/>
            <a:r>
              <a:rPr lang="fr-FR" dirty="0" smtClean="0"/>
              <a:t>En espèces (il faut impérativement passer au siège de l’ESN et demander un reçu)</a:t>
            </a:r>
          </a:p>
          <a:p>
            <a:pPr lvl="1"/>
            <a:r>
              <a:rPr lang="fr-FR" dirty="0" smtClean="0"/>
              <a:t>Par Bon CAF, Chèques ANCV, Pass92</a:t>
            </a:r>
          </a:p>
          <a:p>
            <a:r>
              <a:rPr lang="fr-FR" b="1" dirty="0" smtClean="0">
                <a:solidFill>
                  <a:srgbClr val="FF0000"/>
                </a:solidFill>
              </a:rPr>
              <a:t>Il faut indiquer le numéro de panier avec votre règlement: il est indiqué dans le mail que vous avez reçu</a:t>
            </a:r>
            <a:endParaRPr lang="fr-FR" b="1" dirty="0">
              <a:solidFill>
                <a:srgbClr val="FF0000"/>
              </a:solidFill>
            </a:endParaRPr>
          </a:p>
        </p:txBody>
      </p:sp>
      <p:pic>
        <p:nvPicPr>
          <p:cNvPr id="15362"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432896" y="1181186"/>
            <a:ext cx="3025304" cy="5545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2" name="Straight Connector 11"/>
          <p:cNvCxnSpPr/>
          <p:nvPr/>
        </p:nvCxnSpPr>
        <p:spPr>
          <a:xfrm>
            <a:off x="5562600" y="3611880"/>
            <a:ext cx="762000" cy="0"/>
          </a:xfrm>
          <a:prstGeom prst="line">
            <a:avLst/>
          </a:prstGeom>
          <a:ln w="57150"/>
        </p:spPr>
        <p:style>
          <a:lnRef idx="3">
            <a:schemeClr val="dk1"/>
          </a:lnRef>
          <a:fillRef idx="0">
            <a:schemeClr val="dk1"/>
          </a:fillRef>
          <a:effectRef idx="2">
            <a:schemeClr val="dk1"/>
          </a:effectRef>
          <a:fontRef idx="minor">
            <a:schemeClr val="tx1"/>
          </a:fontRef>
        </p:style>
      </p:cxnSp>
      <p:sp>
        <p:nvSpPr>
          <p:cNvPr id="13" name="Oval 12"/>
          <p:cNvSpPr/>
          <p:nvPr/>
        </p:nvSpPr>
        <p:spPr>
          <a:xfrm>
            <a:off x="6934200" y="5257800"/>
            <a:ext cx="531934" cy="381000"/>
          </a:xfrm>
          <a:prstGeom prst="ellipse">
            <a:avLst/>
          </a:prstGeom>
          <a:noFill/>
          <a:ln w="76200">
            <a:solidFill>
              <a:srgbClr val="FFFF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dirty="0"/>
          </a:p>
        </p:txBody>
      </p:sp>
      <p:pic>
        <p:nvPicPr>
          <p:cNvPr id="2050" name="Picture 2" descr="C:\Users\sga\AppData\Local\Microsoft\Windows\Temporary Internet Files\Content.IE5\0PTDS29M\grunge-urgent-stamp_zkaaxr_u_L-e149698271019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4070" y="76201"/>
            <a:ext cx="1764426" cy="1066799"/>
          </a:xfrm>
          <a:prstGeom prst="rect">
            <a:avLst/>
          </a:prstGeom>
          <a:noFill/>
          <a:extLst>
            <a:ext uri="{909E8E84-426E-40DD-AFC4-6F175D3DCCD1}">
              <a14:hiddenFill xmlns:a14="http://schemas.microsoft.com/office/drawing/2010/main">
                <a:solidFill>
                  <a:srgbClr val="FFFFFF"/>
                </a:solidFill>
              </a14:hiddenFill>
            </a:ext>
          </a:extLst>
        </p:spPr>
      </p:pic>
      <p:sp>
        <p:nvSpPr>
          <p:cNvPr id="10" name="Oval 9"/>
          <p:cNvSpPr/>
          <p:nvPr/>
        </p:nvSpPr>
        <p:spPr>
          <a:xfrm>
            <a:off x="5457092" y="1752600"/>
            <a:ext cx="1629508" cy="381000"/>
          </a:xfrm>
          <a:prstGeom prst="ellipse">
            <a:avLst/>
          </a:prstGeom>
          <a:noFill/>
          <a:ln w="76200">
            <a:solidFill>
              <a:srgbClr val="FFFF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dirty="0"/>
          </a:p>
        </p:txBody>
      </p:sp>
    </p:spTree>
    <p:extLst>
      <p:ext uri="{BB962C8B-B14F-4D97-AF65-F5344CB8AC3E}">
        <p14:creationId xmlns:p14="http://schemas.microsoft.com/office/powerpoint/2010/main" val="1917958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smtClean="0"/>
              <a:t>Suivi du dossier</a:t>
            </a:r>
            <a:endParaRPr lang="fr-FR" dirty="0"/>
          </a:p>
        </p:txBody>
      </p:sp>
      <p:sp>
        <p:nvSpPr>
          <p:cNvPr id="4" name="Content Placeholder 3"/>
          <p:cNvSpPr>
            <a:spLocks noGrp="1"/>
          </p:cNvSpPr>
          <p:nvPr>
            <p:ph sz="half" idx="2"/>
          </p:nvPr>
        </p:nvSpPr>
        <p:spPr>
          <a:xfrm>
            <a:off x="4648200" y="1600200"/>
            <a:ext cx="4038600" cy="4800600"/>
          </a:xfrm>
        </p:spPr>
        <p:txBody>
          <a:bodyPr>
            <a:normAutofit fontScale="92500" lnSpcReduction="20000"/>
          </a:bodyPr>
          <a:lstStyle/>
          <a:p>
            <a:r>
              <a:rPr lang="fr-FR" dirty="0" smtClean="0"/>
              <a:t>Pour voir toutes les inscriptions en cours, et suivre l’état d’avancement de votre dossier, allez dans Mes Inscriptions.</a:t>
            </a:r>
          </a:p>
          <a:p>
            <a:r>
              <a:rPr lang="fr-FR" dirty="0" smtClean="0"/>
              <a:t>Dès que le paiement sera réceptionné, ce sera affiché et vous recevrez un mail de confirmation</a:t>
            </a:r>
          </a:p>
          <a:p>
            <a:r>
              <a:rPr lang="fr-FR" dirty="0" smtClean="0"/>
              <a:t>Vous pourrez directement télécharger une facture pour votre entreprise, comité d’entreprise...</a:t>
            </a:r>
            <a:endParaRPr lang="fr-FR" dirty="0"/>
          </a:p>
        </p:txBody>
      </p:sp>
      <p:pic>
        <p:nvPicPr>
          <p:cNvPr id="7" name="Picture 7"/>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57200" y="2855970"/>
            <a:ext cx="4038600" cy="2014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Connector 7"/>
          <p:cNvCxnSpPr/>
          <p:nvPr/>
        </p:nvCxnSpPr>
        <p:spPr>
          <a:xfrm>
            <a:off x="1855176" y="4267200"/>
            <a:ext cx="641839" cy="0"/>
          </a:xfrm>
          <a:prstGeom prst="line">
            <a:avLst/>
          </a:prstGeom>
        </p:spPr>
        <p:style>
          <a:lnRef idx="3">
            <a:schemeClr val="dk1"/>
          </a:lnRef>
          <a:fillRef idx="0">
            <a:schemeClr val="dk1"/>
          </a:fillRef>
          <a:effectRef idx="2">
            <a:schemeClr val="dk1"/>
          </a:effectRef>
          <a:fontRef idx="minor">
            <a:schemeClr val="tx1"/>
          </a:fontRef>
        </p:style>
      </p:cxnSp>
      <p:cxnSp>
        <p:nvCxnSpPr>
          <p:cNvPr id="9" name="Straight Connector 8"/>
          <p:cNvCxnSpPr/>
          <p:nvPr/>
        </p:nvCxnSpPr>
        <p:spPr>
          <a:xfrm>
            <a:off x="1811215" y="3733800"/>
            <a:ext cx="685800" cy="0"/>
          </a:xfrm>
          <a:prstGeom prst="line">
            <a:avLst/>
          </a:prstGeom>
        </p:spPr>
        <p:style>
          <a:lnRef idx="3">
            <a:schemeClr val="dk1"/>
          </a:lnRef>
          <a:fillRef idx="0">
            <a:schemeClr val="dk1"/>
          </a:fillRef>
          <a:effectRef idx="2">
            <a:schemeClr val="dk1"/>
          </a:effectRef>
          <a:fontRef idx="minor">
            <a:schemeClr val="tx1"/>
          </a:fontRef>
        </p:style>
      </p:cxnSp>
      <p:sp>
        <p:nvSpPr>
          <p:cNvPr id="12" name="Oval 11"/>
          <p:cNvSpPr/>
          <p:nvPr/>
        </p:nvSpPr>
        <p:spPr>
          <a:xfrm>
            <a:off x="2286000" y="4495800"/>
            <a:ext cx="1676400" cy="381000"/>
          </a:xfrm>
          <a:prstGeom prst="ellipse">
            <a:avLst/>
          </a:prstGeom>
          <a:noFill/>
          <a:ln w="76200">
            <a:solidFill>
              <a:srgbClr val="FFFF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dirty="0"/>
          </a:p>
        </p:txBody>
      </p:sp>
    </p:spTree>
    <p:extLst>
      <p:ext uri="{BB962C8B-B14F-4D97-AF65-F5344CB8AC3E}">
        <p14:creationId xmlns:p14="http://schemas.microsoft.com/office/powerpoint/2010/main" val="13292283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Bonne Gym!!</a:t>
            </a:r>
            <a:endParaRPr lang="fr-FR" dirty="0"/>
          </a:p>
        </p:txBody>
      </p:sp>
      <p:sp>
        <p:nvSpPr>
          <p:cNvPr id="3" name="Content Placeholder 2"/>
          <p:cNvSpPr>
            <a:spLocks noGrp="1"/>
          </p:cNvSpPr>
          <p:nvPr>
            <p:ph idx="1"/>
          </p:nvPr>
        </p:nvSpPr>
        <p:spPr>
          <a:xfrm>
            <a:off x="457200" y="1600200"/>
            <a:ext cx="8229600" cy="4724400"/>
          </a:xfrm>
        </p:spPr>
        <p:txBody>
          <a:bodyPr>
            <a:normAutofit fontScale="92500" lnSpcReduction="20000"/>
          </a:bodyPr>
          <a:lstStyle/>
          <a:p>
            <a:pPr marL="0" indent="0" algn="ctr">
              <a:buNone/>
            </a:pPr>
            <a:r>
              <a:rPr lang="fr-FR" b="1" dirty="0" smtClean="0">
                <a:solidFill>
                  <a:srgbClr val="00B0F0"/>
                </a:solidFill>
              </a:rPr>
              <a:t>Passez de bonnes vacances et rendez vous à la rentrée pour commencer une nouvelle année de Gymnastique Sportive!!</a:t>
            </a:r>
          </a:p>
          <a:p>
            <a:pPr marL="0" indent="0" algn="ctr">
              <a:buNone/>
            </a:pPr>
            <a:endParaRPr lang="fr-FR" b="1" dirty="0">
              <a:solidFill>
                <a:srgbClr val="00B0F0"/>
              </a:solidFill>
            </a:endParaRPr>
          </a:p>
          <a:p>
            <a:pPr marL="0" indent="0" algn="ctr">
              <a:buNone/>
            </a:pPr>
            <a:endParaRPr lang="fr-FR" b="1" dirty="0" smtClean="0">
              <a:solidFill>
                <a:srgbClr val="00B0F0"/>
              </a:solidFill>
            </a:endParaRPr>
          </a:p>
          <a:p>
            <a:pPr marL="0" indent="0" algn="ctr">
              <a:buNone/>
            </a:pPr>
            <a:endParaRPr lang="fr-FR" b="1" dirty="0">
              <a:solidFill>
                <a:srgbClr val="00B0F0"/>
              </a:solidFill>
            </a:endParaRPr>
          </a:p>
          <a:p>
            <a:pPr marL="0" indent="0" algn="ctr">
              <a:buNone/>
            </a:pPr>
            <a:endParaRPr lang="fr-FR" dirty="0" smtClean="0"/>
          </a:p>
          <a:p>
            <a:pPr marL="0" indent="0" algn="ctr">
              <a:buNone/>
            </a:pPr>
            <a:r>
              <a:rPr lang="fr-FR" dirty="0" smtClean="0"/>
              <a:t>En cas de souci, contactez nous à </a:t>
            </a:r>
            <a:r>
              <a:rPr lang="fr-FR" dirty="0" smtClean="0">
                <a:hlinkClick r:id="rId2"/>
              </a:rPr>
              <a:t>info@nanterregym.fr</a:t>
            </a:r>
            <a:endParaRPr lang="fr-FR" dirty="0" smtClean="0"/>
          </a:p>
          <a:p>
            <a:pPr marL="0" indent="0" algn="ctr">
              <a:buNone/>
            </a:pPr>
            <a:endParaRPr lang="fr-FR" sz="1600" dirty="0" smtClean="0"/>
          </a:p>
          <a:p>
            <a:pPr marL="0" indent="0" algn="ctr">
              <a:buNone/>
            </a:pPr>
            <a:r>
              <a:rPr lang="fr-FR" sz="1600" dirty="0" smtClean="0"/>
              <a:t>Le bureau va travailler tout l’été pour que la rentrée se déroule dans les meilleures conditions</a:t>
            </a:r>
            <a:endParaRPr lang="fr-FR" sz="1600" dirty="0"/>
          </a:p>
        </p:txBody>
      </p:sp>
      <p:pic>
        <p:nvPicPr>
          <p:cNvPr id="16386" name="Picture 2" descr="C:\Users\sga\AppData\Local\Microsoft\Windows\Temporary Internet Files\Content.IE5\OBYP8EIC\bonnes-vacance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3048000"/>
            <a:ext cx="2024062" cy="1343025"/>
          </a:xfrm>
          <a:prstGeom prst="rect">
            <a:avLst/>
          </a:prstGeom>
          <a:noFill/>
          <a:extLst>
            <a:ext uri="{909E8E84-426E-40DD-AFC4-6F175D3DCCD1}">
              <a14:hiddenFill xmlns:a14="http://schemas.microsoft.com/office/drawing/2010/main">
                <a:solidFill>
                  <a:srgbClr val="FFFFFF"/>
                </a:solidFill>
              </a14:hiddenFill>
            </a:ext>
          </a:extLst>
        </p:spPr>
      </p:pic>
      <p:pic>
        <p:nvPicPr>
          <p:cNvPr id="16389" name="Picture 5" descr="C:\Users\sga\AppData\Local\Microsoft\Windows\Temporary Internet Files\Content.IE5\OBYP8EIC\work-1015501_960_72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86054" y="5867400"/>
            <a:ext cx="690746" cy="690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2400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smtClean="0"/>
              <a:t>Créer un compte</a:t>
            </a:r>
            <a:endParaRPr lang="fr-FR" dirty="0"/>
          </a:p>
        </p:txBody>
      </p:sp>
      <p:sp>
        <p:nvSpPr>
          <p:cNvPr id="3" name="Content Placeholder 2"/>
          <p:cNvSpPr>
            <a:spLocks noGrp="1"/>
          </p:cNvSpPr>
          <p:nvPr>
            <p:ph idx="1"/>
          </p:nvPr>
        </p:nvSpPr>
        <p:spPr/>
        <p:txBody>
          <a:bodyPr>
            <a:normAutofit/>
          </a:bodyPr>
          <a:lstStyle/>
          <a:p>
            <a:r>
              <a:rPr lang="fr-FR" sz="2800" dirty="0" smtClean="0"/>
              <a:t>Commencez par créer un compte pour la famille.</a:t>
            </a:r>
          </a:p>
          <a:p>
            <a:r>
              <a:rPr lang="fr-FR" sz="2800" dirty="0" smtClean="0"/>
              <a:t>Ce compte est valable pour toutes les sections de l’ESN.</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429000"/>
            <a:ext cx="5867400" cy="3070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6477000" y="3429000"/>
            <a:ext cx="1143000" cy="457200"/>
          </a:xfrm>
          <a:prstGeom prst="ellipse">
            <a:avLst/>
          </a:prstGeom>
          <a:noFill/>
          <a:ln w="76200">
            <a:solidFill>
              <a:srgbClr val="FFFF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000533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smtClean="0"/>
              <a:t>Création du compte du responsable de la famille</a:t>
            </a:r>
            <a:endParaRPr lang="fr-FR" dirty="0"/>
          </a:p>
        </p:txBody>
      </p:sp>
      <p:pic>
        <p:nvPicPr>
          <p:cNvPr id="205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812256" y="1600200"/>
            <a:ext cx="3328488"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3"/>
          <p:cNvSpPr>
            <a:spLocks noGrp="1"/>
          </p:cNvSpPr>
          <p:nvPr>
            <p:ph sz="half" idx="2"/>
          </p:nvPr>
        </p:nvSpPr>
        <p:spPr/>
        <p:txBody>
          <a:bodyPr>
            <a:normAutofit lnSpcReduction="10000"/>
          </a:bodyPr>
          <a:lstStyle/>
          <a:p>
            <a:r>
              <a:rPr lang="fr-FR" dirty="0" smtClean="0"/>
              <a:t>Commencez par le compte du </a:t>
            </a:r>
            <a:r>
              <a:rPr lang="fr-FR" dirty="0" smtClean="0">
                <a:solidFill>
                  <a:srgbClr val="FF0000"/>
                </a:solidFill>
              </a:rPr>
              <a:t>responsable légal</a:t>
            </a:r>
            <a:r>
              <a:rPr lang="fr-FR" dirty="0" smtClean="0"/>
              <a:t> (parent) avant de créer celui des enfants</a:t>
            </a:r>
          </a:p>
          <a:p>
            <a:r>
              <a:rPr lang="fr-FR" dirty="0" smtClean="0"/>
              <a:t>Rentrez une adresse </a:t>
            </a:r>
            <a:r>
              <a:rPr lang="fr-FR" dirty="0" smtClean="0">
                <a:solidFill>
                  <a:srgbClr val="0070C0"/>
                </a:solidFill>
              </a:rPr>
              <a:t>mail </a:t>
            </a:r>
            <a:r>
              <a:rPr lang="fr-FR" u="sng" dirty="0" smtClean="0">
                <a:solidFill>
                  <a:srgbClr val="0070C0"/>
                </a:solidFill>
              </a:rPr>
              <a:t>valide</a:t>
            </a:r>
            <a:r>
              <a:rPr lang="fr-FR" dirty="0" smtClean="0">
                <a:solidFill>
                  <a:srgbClr val="0070C0"/>
                </a:solidFill>
              </a:rPr>
              <a:t> </a:t>
            </a:r>
            <a:r>
              <a:rPr lang="fr-FR" dirty="0" smtClean="0"/>
              <a:t>et que vous consultez régulièrement et choisissez votre mot de passe</a:t>
            </a:r>
          </a:p>
          <a:p>
            <a:r>
              <a:rPr lang="fr-FR" dirty="0" smtClean="0"/>
              <a:t>Cliquez sur Créer une fois le formulaire rempli</a:t>
            </a:r>
            <a:endParaRPr lang="fr-FR"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6096000"/>
            <a:ext cx="3429000" cy="559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a:xfrm>
            <a:off x="2819400" y="6248400"/>
            <a:ext cx="1143000" cy="457200"/>
          </a:xfrm>
          <a:prstGeom prst="ellipse">
            <a:avLst/>
          </a:prstGeom>
          <a:noFill/>
          <a:ln w="76200">
            <a:solidFill>
              <a:srgbClr val="FFFF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dirty="0"/>
          </a:p>
        </p:txBody>
      </p:sp>
      <p:sp>
        <p:nvSpPr>
          <p:cNvPr id="5" name="TextBox 4"/>
          <p:cNvSpPr txBox="1"/>
          <p:nvPr/>
        </p:nvSpPr>
        <p:spPr>
          <a:xfrm>
            <a:off x="76200" y="3821668"/>
            <a:ext cx="1123706" cy="369332"/>
          </a:xfrm>
          <a:prstGeom prst="rect">
            <a:avLst/>
          </a:prstGeom>
          <a:noFill/>
        </p:spPr>
        <p:txBody>
          <a:bodyPr wrap="none" rtlCol="0">
            <a:spAutoFit/>
          </a:bodyPr>
          <a:lstStyle/>
          <a:p>
            <a:r>
              <a:rPr lang="fr-FR" dirty="0" smtClean="0"/>
              <a:t>Du parent</a:t>
            </a:r>
            <a:endParaRPr lang="fr-FR" dirty="0"/>
          </a:p>
        </p:txBody>
      </p:sp>
      <p:cxnSp>
        <p:nvCxnSpPr>
          <p:cNvPr id="8" name="Straight Arrow Connector 7"/>
          <p:cNvCxnSpPr>
            <a:stCxn id="5" idx="3"/>
          </p:cNvCxnSpPr>
          <p:nvPr/>
        </p:nvCxnSpPr>
        <p:spPr>
          <a:xfrm flipV="1">
            <a:off x="1199906" y="3810000"/>
            <a:ext cx="781294" cy="19633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2" name="Straight Arrow Connector 11"/>
          <p:cNvCxnSpPr>
            <a:stCxn id="5" idx="3"/>
          </p:cNvCxnSpPr>
          <p:nvPr/>
        </p:nvCxnSpPr>
        <p:spPr>
          <a:xfrm>
            <a:off x="1199906" y="4006334"/>
            <a:ext cx="466847" cy="18466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240754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Compte créé</a:t>
            </a:r>
            <a:endParaRPr lang="fr-FR"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82520" y="1600200"/>
            <a:ext cx="6378960"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Oval 12"/>
          <p:cNvSpPr/>
          <p:nvPr/>
        </p:nvSpPr>
        <p:spPr>
          <a:xfrm>
            <a:off x="1371600" y="4724400"/>
            <a:ext cx="1143000" cy="457200"/>
          </a:xfrm>
          <a:prstGeom prst="ellipse">
            <a:avLst/>
          </a:prstGeom>
          <a:noFill/>
          <a:ln w="76200">
            <a:solidFill>
              <a:srgbClr val="FFFF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dirty="0"/>
          </a:p>
        </p:txBody>
      </p:sp>
    </p:spTree>
    <p:extLst>
      <p:ext uri="{BB962C8B-B14F-4D97-AF65-F5344CB8AC3E}">
        <p14:creationId xmlns:p14="http://schemas.microsoft.com/office/powerpoint/2010/main" val="166132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Création de la famille</a:t>
            </a:r>
            <a:endParaRPr lang="fr-FR" dirty="0"/>
          </a:p>
        </p:txBody>
      </p:sp>
      <p:pic>
        <p:nvPicPr>
          <p:cNvPr id="409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25680" y="1600200"/>
            <a:ext cx="7292640"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Oval 12"/>
          <p:cNvSpPr/>
          <p:nvPr/>
        </p:nvSpPr>
        <p:spPr>
          <a:xfrm>
            <a:off x="6553200" y="2514600"/>
            <a:ext cx="1143000" cy="457200"/>
          </a:xfrm>
          <a:prstGeom prst="ellipse">
            <a:avLst/>
          </a:prstGeom>
          <a:noFill/>
          <a:ln w="76200">
            <a:solidFill>
              <a:srgbClr val="FFFF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dirty="0"/>
          </a:p>
        </p:txBody>
      </p:sp>
    </p:spTree>
    <p:extLst>
      <p:ext uri="{BB962C8B-B14F-4D97-AF65-F5344CB8AC3E}">
        <p14:creationId xmlns:p14="http://schemas.microsoft.com/office/powerpoint/2010/main" val="1921432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Création de la famille</a:t>
            </a:r>
            <a:endParaRPr lang="fr-FR"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298222"/>
            <a:ext cx="8229600" cy="3129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Oval 12"/>
          <p:cNvSpPr/>
          <p:nvPr/>
        </p:nvSpPr>
        <p:spPr>
          <a:xfrm>
            <a:off x="4495800" y="4267200"/>
            <a:ext cx="2971800" cy="609600"/>
          </a:xfrm>
          <a:prstGeom prst="ellipse">
            <a:avLst/>
          </a:prstGeom>
          <a:noFill/>
          <a:ln w="76200">
            <a:solidFill>
              <a:srgbClr val="FFFF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dirty="0"/>
          </a:p>
        </p:txBody>
      </p:sp>
    </p:spTree>
    <p:extLst>
      <p:ext uri="{BB962C8B-B14F-4D97-AF65-F5344CB8AC3E}">
        <p14:creationId xmlns:p14="http://schemas.microsoft.com/office/powerpoint/2010/main" val="3121908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Ajouter les membres de la famille</a:t>
            </a:r>
            <a:endParaRPr lang="fr-FR" dirty="0"/>
          </a:p>
        </p:txBody>
      </p:sp>
      <p:sp>
        <p:nvSpPr>
          <p:cNvPr id="4" name="Content Placeholder 3"/>
          <p:cNvSpPr>
            <a:spLocks noGrp="1"/>
          </p:cNvSpPr>
          <p:nvPr>
            <p:ph sz="half" idx="2"/>
          </p:nvPr>
        </p:nvSpPr>
        <p:spPr/>
        <p:txBody>
          <a:bodyPr>
            <a:normAutofit fontScale="85000" lnSpcReduction="10000"/>
          </a:bodyPr>
          <a:lstStyle/>
          <a:p>
            <a:r>
              <a:rPr lang="fr-FR" dirty="0" smtClean="0"/>
              <a:t>Choisissez le lien de parenté (Fils, Fille, Second Parent)</a:t>
            </a:r>
          </a:p>
          <a:p>
            <a:r>
              <a:rPr lang="fr-FR" dirty="0" smtClean="0"/>
              <a:t>Par défaut le formulaire est pré rempli avec les informations du parent mais vous pouvez modifier tous les champs (cas où un enfant ne porte pas le même nom que ses parents, ou n’habite pas au même endroit)</a:t>
            </a:r>
          </a:p>
          <a:p>
            <a:r>
              <a:rPr lang="fr-FR" dirty="0" smtClean="0"/>
              <a:t>Merci de mettre une photo récente et de bonne qualité</a:t>
            </a:r>
          </a:p>
          <a:p>
            <a:pPr marL="0" indent="0">
              <a:buNone/>
            </a:pPr>
            <a:endParaRPr lang="fr-FR" dirty="0"/>
          </a:p>
        </p:txBody>
      </p:sp>
      <p:pic>
        <p:nvPicPr>
          <p:cNvPr id="614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57200" y="1143000"/>
            <a:ext cx="4038600" cy="2855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6025" y="3886200"/>
            <a:ext cx="2695975"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3200400" y="1600200"/>
            <a:ext cx="743473" cy="369332"/>
          </a:xfrm>
          <a:prstGeom prst="rect">
            <a:avLst/>
          </a:prstGeom>
          <a:noFill/>
        </p:spPr>
        <p:txBody>
          <a:bodyPr wrap="none" rtlCol="0">
            <a:spAutoFit/>
          </a:bodyPr>
          <a:lstStyle/>
          <a:p>
            <a:r>
              <a:rPr lang="fr-FR" dirty="0" smtClean="0"/>
              <a:t>Photo</a:t>
            </a:r>
            <a:endParaRPr lang="fr-FR" dirty="0"/>
          </a:p>
        </p:txBody>
      </p:sp>
      <p:pic>
        <p:nvPicPr>
          <p:cNvPr id="6149" name="Picture 5" descr="C:\Users\sga\AppData\Local\Microsoft\Windows\Temporary Internet Files\Content.IE5\OBYP8EIC\974px-Face-espiegle.sv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8428" y="1600200"/>
            <a:ext cx="652314" cy="685800"/>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Arrow Connector 10"/>
          <p:cNvCxnSpPr>
            <a:stCxn id="9" idx="1"/>
          </p:cNvCxnSpPr>
          <p:nvPr/>
        </p:nvCxnSpPr>
        <p:spPr>
          <a:xfrm flipH="1">
            <a:off x="2514600" y="1784866"/>
            <a:ext cx="685800" cy="12013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709115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Ajouter le certificat médical</a:t>
            </a:r>
            <a:endParaRPr lang="fr-FR" dirty="0"/>
          </a:p>
        </p:txBody>
      </p:sp>
      <p:sp>
        <p:nvSpPr>
          <p:cNvPr id="4" name="Content Placeholder 3"/>
          <p:cNvSpPr>
            <a:spLocks noGrp="1"/>
          </p:cNvSpPr>
          <p:nvPr>
            <p:ph sz="half" idx="2"/>
          </p:nvPr>
        </p:nvSpPr>
        <p:spPr>
          <a:xfrm>
            <a:off x="4648200" y="1600200"/>
            <a:ext cx="4038600" cy="4800600"/>
          </a:xfrm>
        </p:spPr>
        <p:txBody>
          <a:bodyPr>
            <a:normAutofit fontScale="62500" lnSpcReduction="20000"/>
          </a:bodyPr>
          <a:lstStyle/>
          <a:p>
            <a:r>
              <a:rPr lang="fr-FR" dirty="0" smtClean="0"/>
              <a:t>Il faut associer un </a:t>
            </a:r>
            <a:r>
              <a:rPr lang="fr-FR" dirty="0" smtClean="0">
                <a:solidFill>
                  <a:srgbClr val="FF0000"/>
                </a:solidFill>
              </a:rPr>
              <a:t>certificat médical valide </a:t>
            </a:r>
            <a:r>
              <a:rPr lang="fr-FR" dirty="0" smtClean="0"/>
              <a:t>pour la saison 2019-2020 pour chaque enfant.</a:t>
            </a:r>
          </a:p>
          <a:p>
            <a:r>
              <a:rPr lang="fr-FR" dirty="0" smtClean="0">
                <a:solidFill>
                  <a:srgbClr val="00B0F0"/>
                </a:solidFill>
              </a:rPr>
              <a:t>Pour les groupes Compétitions, il faut que la mention « en compétition » apparaisse sur le certificat médical</a:t>
            </a:r>
          </a:p>
          <a:p>
            <a:r>
              <a:rPr lang="fr-FR" u="sng" dirty="0" smtClean="0"/>
              <a:t>Ne mettez pas un faux document</a:t>
            </a:r>
            <a:r>
              <a:rPr lang="fr-FR" dirty="0" smtClean="0"/>
              <a:t>. Le dossier sera refusé si le certificat médical n’est pas valide.</a:t>
            </a:r>
          </a:p>
          <a:p>
            <a:r>
              <a:rPr lang="fr-FR" dirty="0" smtClean="0">
                <a:solidFill>
                  <a:srgbClr val="FF0000"/>
                </a:solidFill>
              </a:rPr>
              <a:t>Exceptionnellement </a:t>
            </a:r>
            <a:r>
              <a:rPr lang="fr-FR" u="sng" dirty="0" smtClean="0">
                <a:solidFill>
                  <a:srgbClr val="FF0000"/>
                </a:solidFill>
              </a:rPr>
              <a:t>cette année</a:t>
            </a:r>
            <a:r>
              <a:rPr lang="fr-FR" dirty="0" smtClean="0"/>
              <a:t>: si vous n’avez pas encore le certificat médical, laissez le champ vide et revenez sur votre compte durant l’été pour le compléter: votre dossier ne sera validé qu’une fois le certificat vérifié.</a:t>
            </a:r>
          </a:p>
          <a:p>
            <a:r>
              <a:rPr lang="fr-FR" dirty="0" smtClean="0">
                <a:solidFill>
                  <a:srgbClr val="FF0000"/>
                </a:solidFill>
              </a:rPr>
              <a:t>Lors du tout premier cours en septembre, si le dossier n’est pas complet, vous ou votre enfant se verra refuser l’accès au cours!!</a:t>
            </a:r>
            <a:endParaRPr lang="fr-FR" dirty="0">
              <a:solidFill>
                <a:srgbClr val="FF0000"/>
              </a:solidFill>
            </a:endParaRPr>
          </a:p>
        </p:txBody>
      </p:sp>
      <p:pic>
        <p:nvPicPr>
          <p:cNvPr id="717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57200" y="1685568"/>
            <a:ext cx="4038600" cy="4355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p:nvPr/>
        </p:nvSpPr>
        <p:spPr>
          <a:xfrm>
            <a:off x="381000" y="2362200"/>
            <a:ext cx="1752600" cy="609600"/>
          </a:xfrm>
          <a:prstGeom prst="ellipse">
            <a:avLst/>
          </a:prstGeom>
          <a:noFill/>
          <a:ln w="76200">
            <a:solidFill>
              <a:srgbClr val="FFFF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dirty="0"/>
          </a:p>
        </p:txBody>
      </p:sp>
      <p:sp>
        <p:nvSpPr>
          <p:cNvPr id="9" name="Oval 8"/>
          <p:cNvSpPr/>
          <p:nvPr/>
        </p:nvSpPr>
        <p:spPr>
          <a:xfrm>
            <a:off x="2590800" y="5486400"/>
            <a:ext cx="1752600" cy="609600"/>
          </a:xfrm>
          <a:prstGeom prst="ellipse">
            <a:avLst/>
          </a:prstGeom>
          <a:noFill/>
          <a:ln w="76200">
            <a:solidFill>
              <a:srgbClr val="FFFF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dirty="0"/>
          </a:p>
        </p:txBody>
      </p:sp>
      <p:pic>
        <p:nvPicPr>
          <p:cNvPr id="7171" name="Picture 3" descr="C:\Users\sga\AppData\Local\Microsoft\Windows\Temporary Internet Files\Content.IE5\YJTN04JF\1024px-SMirC-cry.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7200" y="5820508"/>
            <a:ext cx="838200"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4026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La famille au complet</a:t>
            </a:r>
            <a:endParaRPr lang="fr-FR" dirty="0"/>
          </a:p>
        </p:txBody>
      </p:sp>
      <p:sp>
        <p:nvSpPr>
          <p:cNvPr id="4" name="Content Placeholder 3"/>
          <p:cNvSpPr>
            <a:spLocks noGrp="1"/>
          </p:cNvSpPr>
          <p:nvPr>
            <p:ph sz="half" idx="2"/>
          </p:nvPr>
        </p:nvSpPr>
        <p:spPr>
          <a:xfrm>
            <a:off x="4648200" y="1600200"/>
            <a:ext cx="4038600" cy="4800600"/>
          </a:xfrm>
        </p:spPr>
        <p:txBody>
          <a:bodyPr>
            <a:normAutofit fontScale="92500" lnSpcReduction="10000"/>
          </a:bodyPr>
          <a:lstStyle/>
          <a:p>
            <a:r>
              <a:rPr lang="fr-FR" dirty="0" smtClean="0"/>
              <a:t>Recommencez l’opération pour tous les membres de la famille qui souhaitent s’inscrire à une section de l’ESN, que ce soit en Gym ou dans une autre section</a:t>
            </a:r>
          </a:p>
          <a:p>
            <a:r>
              <a:rPr lang="fr-FR" dirty="0" smtClean="0"/>
              <a:t>Pour revenir sur un dossier et le modifier, cliquez sur Modifier</a:t>
            </a:r>
          </a:p>
          <a:p>
            <a:r>
              <a:rPr lang="fr-FR" dirty="0" smtClean="0">
                <a:solidFill>
                  <a:srgbClr val="FF0000"/>
                </a:solidFill>
              </a:rPr>
              <a:t>Revenez sur la page d’accueil lorsque vous avez fini</a:t>
            </a:r>
            <a:endParaRPr lang="fr-FR" dirty="0">
              <a:solidFill>
                <a:srgbClr val="FF0000"/>
              </a:solidFill>
            </a:endParaRPr>
          </a:p>
        </p:txBody>
      </p:sp>
      <p:pic>
        <p:nvPicPr>
          <p:cNvPr id="8194"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3025607"/>
            <a:ext cx="4038600" cy="16751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p:nvPr/>
        </p:nvSpPr>
        <p:spPr>
          <a:xfrm>
            <a:off x="381000" y="2895600"/>
            <a:ext cx="685800" cy="457200"/>
          </a:xfrm>
          <a:prstGeom prst="ellipse">
            <a:avLst/>
          </a:prstGeom>
          <a:noFill/>
          <a:ln w="76200">
            <a:solidFill>
              <a:srgbClr val="FFFF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dirty="0"/>
          </a:p>
        </p:txBody>
      </p:sp>
      <p:sp>
        <p:nvSpPr>
          <p:cNvPr id="9" name="Oval 8"/>
          <p:cNvSpPr/>
          <p:nvPr/>
        </p:nvSpPr>
        <p:spPr>
          <a:xfrm>
            <a:off x="2362200" y="4205654"/>
            <a:ext cx="1524000" cy="457200"/>
          </a:xfrm>
          <a:prstGeom prst="ellipse">
            <a:avLst/>
          </a:prstGeom>
          <a:noFill/>
          <a:ln w="76200">
            <a:solidFill>
              <a:srgbClr val="FFFF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dirty="0"/>
          </a:p>
        </p:txBody>
      </p:sp>
      <p:cxnSp>
        <p:nvCxnSpPr>
          <p:cNvPr id="6" name="Straight Connector 5"/>
          <p:cNvCxnSpPr/>
          <p:nvPr/>
        </p:nvCxnSpPr>
        <p:spPr>
          <a:xfrm>
            <a:off x="2268415" y="4114800"/>
            <a:ext cx="457200" cy="0"/>
          </a:xfrm>
          <a:prstGeom prst="line">
            <a:avLst/>
          </a:prstGeom>
        </p:spPr>
        <p:style>
          <a:lnRef idx="3">
            <a:schemeClr val="dk1"/>
          </a:lnRef>
          <a:fillRef idx="0">
            <a:schemeClr val="dk1"/>
          </a:fillRef>
          <a:effectRef idx="2">
            <a:schemeClr val="dk1"/>
          </a:effectRef>
          <a:fontRef idx="minor">
            <a:schemeClr val="tx1"/>
          </a:fontRef>
        </p:style>
      </p:cxnSp>
      <p:sp>
        <p:nvSpPr>
          <p:cNvPr id="12" name="Oval 11"/>
          <p:cNvSpPr/>
          <p:nvPr/>
        </p:nvSpPr>
        <p:spPr>
          <a:xfrm>
            <a:off x="3810000" y="3962400"/>
            <a:ext cx="762000" cy="304800"/>
          </a:xfrm>
          <a:prstGeom prst="ellipse">
            <a:avLst/>
          </a:prstGeom>
          <a:noFill/>
          <a:ln w="76200">
            <a:solidFill>
              <a:srgbClr val="FFFF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dirty="0"/>
          </a:p>
        </p:txBody>
      </p:sp>
    </p:spTree>
    <p:extLst>
      <p:ext uri="{BB962C8B-B14F-4D97-AF65-F5344CB8AC3E}">
        <p14:creationId xmlns:p14="http://schemas.microsoft.com/office/powerpoint/2010/main" val="39306858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0F0F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384</TotalTime>
  <Words>870</Words>
  <Application>Microsoft Office PowerPoint</Application>
  <PresentationFormat>On-screen Show (4:3)</PresentationFormat>
  <Paragraphs>88</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Bienvenue sur COMITI pour la section Gym Sportive</vt:lpstr>
      <vt:lpstr>Créer un compte</vt:lpstr>
      <vt:lpstr>Création du compte du responsable de la famille</vt:lpstr>
      <vt:lpstr>Compte créé</vt:lpstr>
      <vt:lpstr>Création de la famille</vt:lpstr>
      <vt:lpstr>Création de la famille</vt:lpstr>
      <vt:lpstr>Ajouter les membres de la famille</vt:lpstr>
      <vt:lpstr>Ajouter le certificat médical</vt:lpstr>
      <vt:lpstr>La famille au complet</vt:lpstr>
      <vt:lpstr>Vous êtes prêts pour vous inscrire à la Gym!</vt:lpstr>
      <vt:lpstr>Exemple pour la Baby Gym</vt:lpstr>
      <vt:lpstr>Exemple pour la Gym Adulte</vt:lpstr>
      <vt:lpstr>Exemple (suite)</vt:lpstr>
      <vt:lpstr>Exemple (suite)</vt:lpstr>
      <vt:lpstr>Exemple (suite)</vt:lpstr>
      <vt:lpstr>Exemple (suite)</vt:lpstr>
      <vt:lpstr>Règlement</vt:lpstr>
      <vt:lpstr>Suivi du dossier</vt:lpstr>
      <vt:lpstr>Bonne Gym!!</vt:lpstr>
    </vt:vector>
  </TitlesOfParts>
  <Company>DASSAULT SYSTEMES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Bienvenue sur Comiti pour la section Gym Sportive</dc:title>
  <dc:creator>sga</dc:creator>
  <cp:lastModifiedBy>sga</cp:lastModifiedBy>
  <cp:revision>42</cp:revision>
  <dcterms:created xsi:type="dcterms:W3CDTF">2019-06-21T06:20:47Z</dcterms:created>
  <dcterms:modified xsi:type="dcterms:W3CDTF">2019-06-21T21:26:16Z</dcterms:modified>
</cp:coreProperties>
</file>